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68" r:id="rId4"/>
    <p:sldId id="258" r:id="rId5"/>
    <p:sldId id="266" r:id="rId6"/>
    <p:sldId id="267" r:id="rId7"/>
    <p:sldId id="269" r:id="rId8"/>
    <p:sldId id="259" r:id="rId9"/>
    <p:sldId id="260" r:id="rId10"/>
    <p:sldId id="261" r:id="rId11"/>
    <p:sldId id="262" r:id="rId12"/>
    <p:sldId id="263" r:id="rId13"/>
    <p:sldId id="270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FF00"/>
    <a:srgbClr val="FF3399"/>
    <a:srgbClr val="6600FF"/>
    <a:srgbClr val="CCFFCC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50BF7-E549-4054-A86F-CFB53B97BD49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8FC36-875A-4A1F-9090-EF865859A8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8FC36-875A-4A1F-9090-EF865859A87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071547"/>
            <a:ext cx="7772400" cy="1714512"/>
          </a:xfrm>
        </p:spPr>
        <p:txBody>
          <a:bodyPr>
            <a:norm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  <a:t>Государственное бюджетное общеобразовательное учреждение Самарской области </a:t>
            </a:r>
            <a:b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  <a:t>средняя общеобразовательная школа с. Черный Ключ </a:t>
            </a:r>
            <a:b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  <a:t>муниципального района </a:t>
            </a:r>
            <a:r>
              <a:rPr lang="ru-RU" sz="2000" b="1" dirty="0" err="1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  <a:t>Клявлинский</a:t>
            </a:r>
            <a:r>
              <a:rPr lang="ru-RU" sz="2000" b="1" dirty="0" smtClean="0">
                <a:solidFill>
                  <a:srgbClr val="6600FF"/>
                </a:solidFill>
                <a:effectLst/>
                <a:latin typeface="Times New Roman"/>
                <a:ea typeface="Times New Roman"/>
              </a:rPr>
              <a:t> Самарской области</a:t>
            </a:r>
            <a:r>
              <a:rPr lang="ru-RU" sz="2000" b="1" dirty="0" smtClean="0">
                <a:solidFill>
                  <a:srgbClr val="0033CC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000" b="1" dirty="0" smtClean="0">
                <a:solidFill>
                  <a:srgbClr val="0033CC"/>
                </a:solidFill>
                <a:effectLst/>
                <a:latin typeface="Times New Roman"/>
                <a:ea typeface="Times New Roman"/>
              </a:rPr>
            </a:br>
            <a:endParaRPr lang="ru-RU" sz="2000" b="1" dirty="0">
              <a:solidFill>
                <a:srgbClr val="0033CC"/>
              </a:solidFill>
              <a:effectLst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3143248"/>
            <a:ext cx="6400800" cy="900122"/>
          </a:xfrm>
        </p:spPr>
        <p:txBody>
          <a:bodyPr>
            <a:normAutofit lnSpcReduction="10000"/>
          </a:bodyPr>
          <a:lstStyle/>
          <a:p>
            <a:pPr indent="450215"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Тема: «Письмо- это текст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».</a:t>
            </a:r>
          </a:p>
          <a:p>
            <a:endParaRPr lang="ru-RU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1357290" y="4357694"/>
            <a:ext cx="6400800" cy="1328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450215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Учитель: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Макарова Лариса Викторовна –учитель русского языка и литературы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5286388"/>
            <a:ext cx="1357322" cy="135732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Задание</a:t>
            </a:r>
            <a:r>
              <a:rPr lang="ru-RU" sz="2800" dirty="0" smtClean="0">
                <a:solidFill>
                  <a:srgbClr val="00B050"/>
                </a:solidFill>
              </a:rPr>
              <a:t>: </a:t>
            </a:r>
            <a:r>
              <a:rPr lang="ru-RU" sz="2800" b="1" dirty="0" smtClean="0">
                <a:solidFill>
                  <a:srgbClr val="0033CC"/>
                </a:solidFill>
              </a:rPr>
              <a:t>Прочитайте это письмо и, пользуясь руководством, скажите, какие в письме допущены ошибки? 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Здравствуй, Валерий! В первых строках моего письма хочу сообщить тебе о своих делах. Кое-как разобрался со схемой модели. Заканчиваю. Жду ответа, как соловей лета.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1124838" cy="77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Вопрос</a:t>
            </a:r>
            <a:r>
              <a:rPr lang="ru-RU" sz="2800" dirty="0" smtClean="0">
                <a:solidFill>
                  <a:srgbClr val="C00000"/>
                </a:solidFill>
              </a:rPr>
              <a:t>: </a:t>
            </a:r>
            <a:r>
              <a:rPr lang="ru-RU" sz="2800" b="1" dirty="0" smtClean="0">
                <a:solidFill>
                  <a:srgbClr val="6600FF"/>
                </a:solidFill>
              </a:rPr>
              <a:t>Согласны ли вы со словами М. Горького? </a:t>
            </a:r>
            <a:endParaRPr lang="ru-RU" sz="2800" b="1" dirty="0">
              <a:solidFill>
                <a:srgbClr val="6600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Процесс создания текста - это всегда творчество, одновременно и радостное, и мучительное. Именно с этим связано понятие «муки слова». Особенно это относится к началу текста (зачину).      М. Горький говорил: «Труднее всего начало, именно первая фраза. Она, как в музыке, дает тон всему произведению, и обыкновенно ее ищешь весьма долго…» 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1124838" cy="77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00FF"/>
                </a:solidFill>
              </a:rPr>
              <a:t>Текст можно начать: </a:t>
            </a:r>
            <a:endParaRPr lang="ru-RU" sz="3200" b="1" dirty="0">
              <a:solidFill>
                <a:srgbClr val="6600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335758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● с утверждения, которое является основой для дальнейшего рассуждения;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● с изложения какого-либо факта;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● с вопроса адресату.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8338" y="5072074"/>
            <a:ext cx="1099843" cy="129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728" y="4214818"/>
            <a:ext cx="2857520" cy="20717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Эпистолярный жанр </a:t>
            </a:r>
            <a:r>
              <a:rPr lang="ru-RU" dirty="0" smtClean="0"/>
              <a:t>– это один из жанров литературного произведения, который характеризуется формой личных писем.</a:t>
            </a:r>
          </a:p>
          <a:p>
            <a:r>
              <a:rPr lang="ru-RU" dirty="0" smtClean="0"/>
              <a:t>В античной литературе это были  произведения, созданные в форме переписки действующих лиц. Позднее с развитием литературы переписка теряет двусторонний характер и превращается в серию писем к условному адресату. В этом отличие эпистолярной литературы от дневника и записок.</a:t>
            </a:r>
          </a:p>
          <a:p>
            <a:r>
              <a:rPr lang="ru-RU" dirty="0" smtClean="0"/>
              <a:t>Образцом эпистолярной литературы в средневековой России могут служить письма протопопа Аввакума и переписка Ивана IY с А.Курбским.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428604"/>
            <a:ext cx="6422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Эпистолярный жанр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33CC"/>
                </a:solidFill>
              </a:rPr>
              <a:t>Итоги урока. </a:t>
            </a:r>
            <a:endParaRPr lang="ru-RU" sz="4000" b="1" dirty="0">
              <a:solidFill>
                <a:srgbClr val="0033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335758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Что вам дал этот урок?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 С какими новыми понятиями вы познакомились?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Чему научились?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Оцените урок</a:t>
            </a:r>
            <a:r>
              <a:rPr lang="ru-RU" b="1" dirty="0" smtClean="0">
                <a:solidFill>
                  <a:srgbClr val="C00000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Что бы вы изменили в уроке?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714480" y="5072074"/>
            <a:ext cx="1285884" cy="121444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868" y="5072074"/>
            <a:ext cx="1143008" cy="107157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43504" y="5072074"/>
            <a:ext cx="1285884" cy="107157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786578" y="5072074"/>
            <a:ext cx="1285884" cy="107157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Домашнее задание: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33575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Используя памятки для написания писем, </a:t>
            </a:r>
            <a:r>
              <a:rPr lang="ru-RU" sz="3600" dirty="0" smtClean="0"/>
              <a:t>написать </a:t>
            </a:r>
            <a:r>
              <a:rPr lang="ru-RU" sz="3600" dirty="0" smtClean="0"/>
              <a:t>письмо другу, о чём заставил задуматься сегодняшний </a:t>
            </a:r>
            <a:r>
              <a:rPr lang="ru-RU" sz="3600" dirty="0" smtClean="0"/>
              <a:t>урок.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429000"/>
            <a:ext cx="3357586" cy="292895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«Слово есть человеческая деятельность, передающая мысли и опыты одного человека другому» </a:t>
            </a:r>
            <a:r>
              <a:rPr lang="ru-RU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(Л.Н. Толстой).</a:t>
            </a: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4143380"/>
            <a:ext cx="2714644" cy="228601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714356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3399"/>
                </a:solidFill>
                <a:latin typeface="Times New Roman"/>
                <a:ea typeface="Times New Roman"/>
              </a:rPr>
              <a:t>Тема урока: </a:t>
            </a:r>
            <a:r>
              <a:rPr lang="ru-RU" sz="28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«Письмо- это текст</a:t>
            </a:r>
            <a:r>
              <a:rPr lang="ru-RU" sz="2800" dirty="0" smtClean="0">
                <a:solidFill>
                  <a:srgbClr val="0033CC"/>
                </a:solidFill>
                <a:latin typeface="Times New Roman"/>
                <a:ea typeface="Times New Roman"/>
              </a:rPr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Древние письма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643050"/>
            <a:ext cx="2143140" cy="235745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357694"/>
            <a:ext cx="2428892" cy="21431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571744"/>
            <a:ext cx="2143140" cy="235745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4214818"/>
            <a:ext cx="2143140" cy="235745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1714488"/>
            <a:ext cx="2143140" cy="235745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7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Вопрос</a:t>
            </a:r>
            <a:r>
              <a:rPr lang="ru-RU" sz="27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: </a:t>
            </a:r>
            <a:r>
              <a:rPr lang="ru-RU" sz="27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Чем же характеризуется письмо, чем оно отличается от других видов текста?</a:t>
            </a:r>
            <a:endParaRPr lang="ru-RU" sz="2700" b="1" dirty="0">
              <a:solidFill>
                <a:srgbClr val="0033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/>
              <a:t>28 марта, Москва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Ваше письмо, мой добрый, горячо любимый </a:t>
            </a:r>
            <a:r>
              <a:rPr lang="ru-RU" i="1" dirty="0" err="1" smtClean="0"/>
              <a:t>благовеститель</a:t>
            </a:r>
            <a:r>
              <a:rPr lang="ru-RU" i="1" dirty="0" smtClean="0"/>
              <a:t>, поразило меня, как молния. Я едва не плакал, разволновался и теперь чувствую, что оно оставило глубокий след в моей душе.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Как вы приласкали мою молодость, так пусть Бог успокоит Вашу старость, я  уже не найду ни слов, ни дел, чтобы поблагодарить Вас. Вы знаете, какими глазами обыкновенные люди глядят на таких избранников, как вы; можете теперь судить, что составляет для меня Ваше письмо. Оно выше всякого диплома, а для начинающего писателя оно – гонорар для настоящего и будущего.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Дай Бог Вам счастья и здоровья, и верьте искренности глубоко уважающего Вас и благодарного А. Чехова.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5357826"/>
            <a:ext cx="857223" cy="100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1"/>
            <a:ext cx="1124838" cy="77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357166"/>
            <a:ext cx="5549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Структура письма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40" y="1285860"/>
            <a:ext cx="1285884" cy="178595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7620" y="5000636"/>
            <a:ext cx="1428760" cy="1643074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57950" y="3429000"/>
            <a:ext cx="2214578" cy="767959"/>
          </a:xfrm>
          <a:prstGeom prst="round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Структура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3500438"/>
            <a:ext cx="2143140" cy="696521"/>
          </a:xfrm>
          <a:prstGeom prst="round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Информация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00496" y="3143248"/>
            <a:ext cx="1285884" cy="1785950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1785926"/>
            <a:ext cx="1785950" cy="12144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2000240"/>
            <a:ext cx="2214578" cy="500066"/>
          </a:xfrm>
          <a:prstGeom prst="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Адресант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43636" y="5572140"/>
            <a:ext cx="2214578" cy="500066"/>
          </a:xfrm>
          <a:prstGeom prst="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Адресат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85918" y="4572008"/>
            <a:ext cx="2214578" cy="500066"/>
          </a:xfrm>
          <a:prstGeom prst="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Почта</a:t>
            </a:r>
            <a:endParaRPr lang="ru-RU" b="1" dirty="0">
              <a:solidFill>
                <a:srgbClr val="0033CC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4144166" y="2642388"/>
            <a:ext cx="857256" cy="1588"/>
          </a:xfrm>
          <a:prstGeom prst="straightConnector1">
            <a:avLst/>
          </a:prstGeom>
          <a:ln w="34925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4714876" y="5143512"/>
            <a:ext cx="1000132" cy="1588"/>
          </a:xfrm>
          <a:prstGeom prst="straightConnector1">
            <a:avLst/>
          </a:prstGeom>
          <a:ln w="41275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429256" y="3857628"/>
            <a:ext cx="785818" cy="1588"/>
          </a:xfrm>
          <a:prstGeom prst="straightConnector1">
            <a:avLst/>
          </a:prstGeom>
          <a:ln w="41275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>
            <a:off x="3071802" y="3929066"/>
            <a:ext cx="714380" cy="1588"/>
          </a:xfrm>
          <a:prstGeom prst="straightConnector1">
            <a:avLst/>
          </a:prstGeom>
          <a:ln w="4445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18 0.06621 C 0.13438 0.07408 0.14358 0.07824 0.15417 0.08125 C 0.17309 0.08033 0.19341 0.08681 0.21077 0.07685 C 0.21702 0.07338 0.22171 0.06898 0.22848 0.06621 C 0.23264 0.06459 0.24132 0.06181 0.24132 0.06204 C 0.24896 0.05648 0.25955 0.04352 0.26719 0.04028 C 0.27917 0.03519 0.29532 0.02755 0.30747 0.02523 C 0.35087 0.02639 0.38455 0.02778 0.42518 0.03611 C 0.43039 0.03843 0.43455 0.04213 0.43976 0.04468 C 0.45209 0.06065 0.44948 0.05533 0.45261 0.07685 C 0.45313 0.09398 0.45417 0.11135 0.45417 0.12847 C 0.45417 0.15695 0.46303 0.20023 0.44132 0.21875 C 0.43733 0.23496 0.44323 0.21551 0.4349 0.22963 C 0.43386 0.23148 0.43421 0.23426 0.43334 0.23611 C 0.43212 0.23866 0.42987 0.24005 0.42848 0.24236 C 0.42726 0.24445 0.42674 0.24722 0.42518 0.24885 C 0.4198 0.25486 0.41077 0.25579 0.40417 0.25741 C 0.31285 0.25463 0.35296 0.27523 0.32518 0.2382 C 0.32327 0.21644 0.31719 0.21135 0.32205 0.18658 C 0.3257 0.16852 0.3283 0.1794 0.3316 0.16713 C 0.33403 0.15787 0.33299 0.16297 0.3349 0.15209 C 0.33403 0.14537 0.33195 0.13218 0.32848 0.12639 C 0.32518 0.12084 0.31719 0.11135 0.31719 0.11158 C 0.31667 0.10926 0.31684 0.10648 0.31563 0.10486 C 0.31441 0.10324 0.31233 0.10371 0.31077 0.10278 C 0.29948 0.09514 0.31303 0.1007 0.29948 0.0963 C 0.2849 0.08635 0.27223 0.07639 0.25591 0.07246 C 0.23889 0.05787 0.16285 0.07454 0.13334 0.07685 C 0.12344 0.08079 0.11424 0.08334 0.10417 0.08542 C 0.09028 0.09306 0.07657 0.09769 0.06233 0.10278 C 0.05191 0.11204 0.03907 0.1213 0.03004 0.13287 C 0.02344 0.14144 0.01875 0.15232 0.01233 0.16065 C 0.01094 0.1625 0.00886 0.1632 0.00747 0.16505 C 0.00296 0.1706 -0.00104 0.17639 -0.00538 0.18218 C -0.00781 0.18542 -0.00954 0.18959 -0.0118 0.19306 C -0.01388 0.19607 -0.01614 0.19885 -0.0184 0.20162 C -0.02222 0.21227 -0.03159 0.23773 -0.03923 0.24468 C -0.0434 0.25301 -0.04774 0.26042 -0.05225 0.26829 C -0.05468 0.27246 -0.05868 0.28125 -0.05868 0.28148 C -0.05885 0.28218 -0.06093 0.29445 -0.0618 0.2963 C -0.07343 0.31991 -0.06076 0.2875 -0.06996 0.30903 C -0.07118 0.31181 -0.07204 0.31482 -0.07309 0.31783 C -0.0743 0.3213 -0.075 0.325 -0.07638 0.32847 C -0.07829 0.3331 -0.08159 0.33658 -0.08281 0.34144 C -0.08489 0.35 -0.08732 0.35857 -0.08923 0.36713 C -0.09045 0.37222 -0.09253 0.38218 -0.09253 0.38241 C -0.09201 0.40949 -0.09184 0.43658 -0.09097 0.46389 C -0.0901 0.48727 -0.07621 0.50579 -0.06666 0.52408 C -0.06371 0.53611 -0.06684 0.52685 -0.05711 0.54144 C -0.05069 0.55116 -0.04704 0.55857 -0.03767 0.56297 C -0.02864 0.57199 -0.01961 0.57338 -0.00868 0.5757 C 0.00226 0.58079 0.01372 0.58102 0.02518 0.58218 C 0.02761 0.58195 0.07049 0.58403 0.07518 0.57153 " pathEditMode="relative" rAng="0" ptsTypes="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Структура письма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Адресат </a:t>
            </a:r>
            <a:r>
              <a:rPr lang="ru-RU" sz="1800" dirty="0" smtClean="0"/>
              <a:t>- получатель письма.</a:t>
            </a:r>
          </a:p>
          <a:p>
            <a:r>
              <a:rPr lang="ru-RU" sz="1800" b="1" dirty="0" smtClean="0"/>
              <a:t>Адресант </a:t>
            </a:r>
            <a:r>
              <a:rPr lang="ru-RU" sz="1800" dirty="0" smtClean="0"/>
              <a:t>- отправитель письма.</a:t>
            </a:r>
          </a:p>
          <a:p>
            <a:r>
              <a:rPr lang="ru-RU" sz="1800" b="1" dirty="0" smtClean="0"/>
              <a:t>Графика</a:t>
            </a:r>
            <a:r>
              <a:rPr lang="ru-RU" sz="1800" dirty="0" smtClean="0"/>
              <a:t> — начертания письменных или печатных знаков, букв.</a:t>
            </a:r>
          </a:p>
          <a:p>
            <a:r>
              <a:rPr lang="ru-RU" sz="1800" b="1" dirty="0" smtClean="0"/>
              <a:t>Каллиграфия </a:t>
            </a:r>
            <a:r>
              <a:rPr lang="ru-RU" sz="1800" dirty="0" smtClean="0"/>
              <a:t>- искусство чёткого красивого письма.</a:t>
            </a:r>
          </a:p>
          <a:p>
            <a:r>
              <a:rPr lang="ru-RU" sz="1800" b="1" dirty="0" smtClean="0"/>
              <a:t>Корреспондент </a:t>
            </a:r>
            <a:r>
              <a:rPr lang="ru-RU" sz="1800" dirty="0" smtClean="0"/>
              <a:t>- человек, ведущий переписку.</a:t>
            </a:r>
          </a:p>
          <a:p>
            <a:r>
              <a:rPr lang="ru-RU" sz="1800" b="1" dirty="0" smtClean="0"/>
              <a:t>Постскриптум   (лат.)</a:t>
            </a:r>
            <a:r>
              <a:rPr lang="ru-RU" sz="1800" dirty="0" smtClean="0"/>
              <a:t>   —   после   написанного   -   приписка   к   оконченному   и подписанному письму, обычно обозначается латинскими буквами </a:t>
            </a:r>
            <a:r>
              <a:rPr lang="en-US" sz="1800" dirty="0" smtClean="0"/>
              <a:t>P</a:t>
            </a:r>
            <a:r>
              <a:rPr lang="ru-RU" sz="1800" dirty="0" smtClean="0"/>
              <a:t>.</a:t>
            </a:r>
            <a:r>
              <a:rPr lang="en-US" sz="1800" dirty="0" smtClean="0"/>
              <a:t>S</a:t>
            </a:r>
            <a:r>
              <a:rPr lang="ru-RU" sz="1800" dirty="0" smtClean="0"/>
              <a:t>.</a:t>
            </a:r>
          </a:p>
          <a:p>
            <a:r>
              <a:rPr lang="ru-RU" sz="1800" b="1" dirty="0" smtClean="0"/>
              <a:t>Эпистола (лат.)</a:t>
            </a:r>
            <a:r>
              <a:rPr lang="ru-RU" sz="1800" dirty="0" smtClean="0"/>
              <a:t> - литературное произведение,  обычно в форме письма,  где излагаются суждения автора по поводу определённого предмета.</a:t>
            </a:r>
          </a:p>
          <a:p>
            <a:r>
              <a:rPr lang="ru-RU" sz="1800" b="1" dirty="0" smtClean="0"/>
              <a:t>Афоризм (гр.)</a:t>
            </a:r>
            <a:r>
              <a:rPr lang="ru-RU" sz="1800" dirty="0" smtClean="0"/>
              <a:t> - изречение, выражающее какую - либо обобщенную мысль.</a:t>
            </a:r>
          </a:p>
          <a:p>
            <a:r>
              <a:rPr lang="ru-RU" sz="1800" b="1" dirty="0" smtClean="0"/>
              <a:t>Этикет</a:t>
            </a:r>
            <a:r>
              <a:rPr lang="ru-RU" sz="1800" dirty="0" smtClean="0"/>
              <a:t> - правила вежливого поведения.</a:t>
            </a:r>
          </a:p>
          <a:p>
            <a:r>
              <a:rPr lang="ru-RU" sz="1800" b="1" dirty="0" smtClean="0"/>
              <a:t>Риторика</a:t>
            </a:r>
            <a:r>
              <a:rPr lang="ru-RU" sz="1800" dirty="0" smtClean="0"/>
              <a:t> - ораторское искусство.</a:t>
            </a:r>
          </a:p>
          <a:p>
            <a:r>
              <a:rPr lang="ru-RU" sz="1800" b="1" dirty="0" smtClean="0"/>
              <a:t>Эпиграф</a:t>
            </a:r>
            <a:r>
              <a:rPr lang="ru-RU" sz="1800" dirty="0" smtClean="0"/>
              <a:t> - изречение, цитата, предшествующая произведению и отражающая его основную мысль. 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Виды писем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1714488"/>
            <a:ext cx="2428892" cy="85725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Below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Виды </a:t>
            </a:r>
          </a:p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писем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4000504"/>
            <a:ext cx="2214578" cy="85725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Благодарственные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3214686"/>
            <a:ext cx="2286016" cy="78581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Деловые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214686"/>
            <a:ext cx="2286016" cy="78581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Личные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5214950"/>
            <a:ext cx="2357454" cy="85725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Письма в СМИ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286388"/>
            <a:ext cx="2143140" cy="78581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Поздравительные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786050" y="2571744"/>
            <a:ext cx="1643074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214546" y="3000372"/>
            <a:ext cx="2571768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749669" y="3250405"/>
            <a:ext cx="1358116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393405" y="2678901"/>
            <a:ext cx="2500330" cy="24288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357686" y="2571744"/>
            <a:ext cx="1857388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Вопрос: </a:t>
            </a:r>
            <a:r>
              <a:rPr lang="ru-RU" sz="2800" b="1" dirty="0" smtClean="0">
                <a:solidFill>
                  <a:srgbClr val="6600FF"/>
                </a:solidFill>
              </a:rPr>
              <a:t>О чем вам рассказало это письмо?</a:t>
            </a:r>
            <a:br>
              <a:rPr lang="ru-RU" sz="2800" b="1" dirty="0" smtClean="0">
                <a:solidFill>
                  <a:srgbClr val="6600FF"/>
                </a:solidFill>
              </a:rPr>
            </a:br>
            <a:endParaRPr lang="ru-RU" sz="2800" b="1" dirty="0">
              <a:solidFill>
                <a:srgbClr val="6600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/>
              <a:t> Тифлис. 6 января 1852 г.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               Дорогая моя тетенька!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              Только что получил твое письмо и в тот же день отвечаю. Вы всегда подавали мне советы. К несчастью, я не всегда им следовал. Ты всегда упрекала меня за страсть к карточной игре, но, живая в лагере, нельзя не пристраститься к этому роду развлечения: ведь их так мало здесь! Я понимаю всю пагубность такой слабости и уверяю тебя, что, как только я вернусь в С-Петербург, я тотчас же все глупости брошу.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               Прощай, дорогая тетенька. </a:t>
            </a:r>
            <a:r>
              <a:rPr lang="ru-RU" sz="2000" i="1" dirty="0" err="1" smtClean="0"/>
              <a:t>Левочка</a:t>
            </a:r>
            <a:r>
              <a:rPr lang="ru-RU" sz="2000" i="1" dirty="0" smtClean="0"/>
              <a:t> тысячу раз просит прощения и целует твои ручки.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         </a:t>
            </a:r>
            <a:r>
              <a:rPr lang="en-US" sz="2000" i="1" dirty="0" smtClean="0"/>
              <a:t>P</a:t>
            </a:r>
            <a:r>
              <a:rPr lang="ru-RU" sz="2000" i="1" dirty="0" smtClean="0"/>
              <a:t>.</a:t>
            </a:r>
            <a:r>
              <a:rPr lang="en-US" sz="2000" i="1" dirty="0" smtClean="0"/>
              <a:t>S</a:t>
            </a:r>
            <a:r>
              <a:rPr lang="ru-RU" sz="2000" i="1" dirty="0" smtClean="0"/>
              <a:t>. Я все в Тифлисе ,сижу у моря. Жду погоды (то есть денег).</a:t>
            </a:r>
            <a:endParaRPr lang="ru-RU" sz="2000" dirty="0" smtClean="0"/>
          </a:p>
          <a:p>
            <a:pPr>
              <a:buNone/>
            </a:pPr>
            <a:r>
              <a:rPr lang="ru-RU" sz="2000" i="1" dirty="0" smtClean="0"/>
              <a:t>                                                                           Твой любящий племянник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1124838" cy="77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Вопрос</a:t>
            </a:r>
            <a:r>
              <a:rPr lang="ru-RU" sz="2800" dirty="0" smtClean="0">
                <a:solidFill>
                  <a:srgbClr val="C00000"/>
                </a:solidFill>
              </a:rPr>
              <a:t>: </a:t>
            </a:r>
            <a:r>
              <a:rPr lang="ru-RU" sz="2800" b="1" dirty="0" smtClean="0">
                <a:solidFill>
                  <a:srgbClr val="0033CC"/>
                </a:solidFill>
              </a:rPr>
              <a:t>Умеете ли вы писать письма? Не напоминаете ли вы героев из рассказа Н. Носова «Автомобиль»?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/>
              <a:t>  Стали мы письмо писать. Писали, писали, листов двадцать бумаги испортили, наконец написали: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              «Дорогой товарищ милиционер! Вы неправильно записали номер. То есть вы записали номер правильно, только неправильно, что шофер виноват. Шофер не виноват. Виноваты мы с Мишкой: мы прицепились, а он не знал. Шофер хороший и ездит правильно».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             На конверте написали: «Угол Горького и Большой Грузинской улицы, получить милиционеру».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             Запечатали письмо и бросили в ящик. Наверное, дойдет</a:t>
            </a:r>
            <a:r>
              <a:rPr lang="ru-RU" sz="2000" i="1" dirty="0" smtClean="0"/>
              <a:t>.</a:t>
            </a:r>
            <a:endParaRPr lang="ru-RU" sz="2000" dirty="0"/>
          </a:p>
        </p:txBody>
      </p:sp>
      <p:pic>
        <p:nvPicPr>
          <p:cNvPr id="6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5016"/>
            <a:ext cx="1124838" cy="77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832</Words>
  <PresentationFormat>Экран (4:3)</PresentationFormat>
  <Paragraphs>70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Государственное бюджетное общеобразовательное учреждение Самарской области  средняя общеобразовательная школа с. Черный Ключ  муниципального района Клявлинский Самарской области </vt:lpstr>
      <vt:lpstr>«Слово есть человеческая деятельность, передающая мысли и опыты одного человека другому» (Л.Н. Толстой). </vt:lpstr>
      <vt:lpstr>Древние письма</vt:lpstr>
      <vt:lpstr> Вопрос: Чем же характеризуется письмо, чем оно отличается от других видов текста?</vt:lpstr>
      <vt:lpstr>Слайд 5</vt:lpstr>
      <vt:lpstr>Структура письма </vt:lpstr>
      <vt:lpstr>Виды писем</vt:lpstr>
      <vt:lpstr>Вопрос: О чем вам рассказало это письмо? </vt:lpstr>
      <vt:lpstr> Вопрос: Умеете ли вы писать письма? Не напоминаете ли вы героев из рассказа Н. Носова «Автомобиль»?</vt:lpstr>
      <vt:lpstr> Задание: Прочитайте это письмо и, пользуясь руководством, скажите, какие в письме допущены ошибки? </vt:lpstr>
      <vt:lpstr> Вопрос: Согласны ли вы со словами М. Горького? </vt:lpstr>
      <vt:lpstr>Текст можно начать: </vt:lpstr>
      <vt:lpstr>Слайд 13</vt:lpstr>
      <vt:lpstr>Итоги урока. </vt:lpstr>
      <vt:lpstr>Домашнее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Самарской области средней общеобразовательной школы с. Черный Ключ муниципального района Клявлинский Самарской области </dc:title>
  <cp:lastModifiedBy>User</cp:lastModifiedBy>
  <cp:revision>29</cp:revision>
  <dcterms:modified xsi:type="dcterms:W3CDTF">2012-01-26T03:53:34Z</dcterms:modified>
</cp:coreProperties>
</file>