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2" r:id="rId8"/>
    <p:sldId id="261" r:id="rId9"/>
    <p:sldId id="272" r:id="rId10"/>
    <p:sldId id="268" r:id="rId11"/>
    <p:sldId id="267" r:id="rId12"/>
    <p:sldId id="269" r:id="rId13"/>
    <p:sldId id="270" r:id="rId14"/>
    <p:sldId id="271" r:id="rId15"/>
    <p:sldId id="276" r:id="rId16"/>
    <p:sldId id="277" r:id="rId17"/>
    <p:sldId id="292" r:id="rId18"/>
    <p:sldId id="278" r:id="rId19"/>
    <p:sldId id="279" r:id="rId20"/>
    <p:sldId id="280" r:id="rId21"/>
    <p:sldId id="281" r:id="rId22"/>
    <p:sldId id="287" r:id="rId23"/>
    <p:sldId id="282" r:id="rId24"/>
    <p:sldId id="288" r:id="rId25"/>
    <p:sldId id="289" r:id="rId26"/>
    <p:sldId id="291" r:id="rId27"/>
    <p:sldId id="294" r:id="rId28"/>
    <p:sldId id="293" r:id="rId29"/>
    <p:sldId id="296" r:id="rId30"/>
    <p:sldId id="295" r:id="rId31"/>
    <p:sldId id="298" r:id="rId32"/>
    <p:sldId id="290" r:id="rId33"/>
    <p:sldId id="297" r:id="rId34"/>
    <p:sldId id="274" r:id="rId35"/>
    <p:sldId id="264" r:id="rId36"/>
    <p:sldId id="273" r:id="rId37"/>
    <p:sldId id="275" r:id="rId38"/>
    <p:sldId id="284" r:id="rId39"/>
    <p:sldId id="283" r:id="rId40"/>
    <p:sldId id="285" r:id="rId41"/>
    <p:sldId id="286" r:id="rId42"/>
    <p:sldId id="299" r:id="rId43"/>
    <p:sldId id="300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FF00"/>
    <a:srgbClr val="FFFF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СССР</a:t>
            </a:r>
            <a:r>
              <a:rPr lang="ru-RU" baseline="0" dirty="0" smtClean="0"/>
              <a:t> в 20-50 гг.</a:t>
            </a:r>
            <a:endParaRPr lang="ru-RU" dirty="0"/>
          </a:p>
        </c:rich>
      </c:tx>
      <c:layout>
        <c:manualLayout>
          <c:xMode val="edge"/>
          <c:yMode val="edge"/>
          <c:x val="0.395551667152717"/>
          <c:y val="2.157788267026298E-2"/>
        </c:manualLayout>
      </c:layout>
      <c:overlay val="1"/>
    </c:title>
    <c:autoTitleDeleted val="0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explosion val="0"/>
            <c:spPr>
              <a:solidFill>
                <a:srgbClr val="C00000"/>
              </a:solidFill>
            </c:spPr>
          </c:dPt>
          <c:dPt>
            <c:idx val="2"/>
            <c:bubble3D val="0"/>
            <c:spPr>
              <a:solidFill>
                <a:schemeClr val="bg1">
                  <a:lumMod val="50000"/>
                  <a:lumOff val="50000"/>
                </a:schemeClr>
              </a:solidFill>
            </c:spPr>
          </c:dPt>
          <c:dPt>
            <c:idx val="3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40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30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/>
              <c:showLegendKey val="1"/>
              <c:showVal val="1"/>
              <c:showCatName val="1"/>
              <c:showSerName val="1"/>
              <c:showPercent val="1"/>
              <c:showBubbleSize val="1"/>
            </c:dLbl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Лист1!$A$2:$A$5</c:f>
              <c:strCache>
                <c:ptCount val="4"/>
                <c:pt idx="0">
                  <c:v>Расстреляно</c:v>
                </c:pt>
                <c:pt idx="1">
                  <c:v>Заключенно в лагеря</c:v>
                </c:pt>
                <c:pt idx="2">
                  <c:v>Раскулачено</c:v>
                </c:pt>
                <c:pt idx="3">
                  <c:v>Свободно живущее население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</c:v>
                </c:pt>
                <c:pt idx="1">
                  <c:v>30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</c:pie3DChart>
      <c:spPr>
        <a:noFill/>
        <a:ln w="25398">
          <a:noFill/>
        </a:ln>
      </c:spPr>
    </c:plotArea>
    <c:legend>
      <c:legendPos val="r"/>
      <c:layout/>
      <c:overlay val="1"/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&#1040;&#1083;&#1077;&#1082;&#1089;&#1077;&#1081;\Desktop\&#1059;&#1088;&#1086;&#1082;%20&#1063;&#1077;&#1083;&#1086;&#1074;&#1077;&#1082;%20&#1074;%20&#1090;&#1086;&#1090;&#1072;&#1083;%20&#1075;&#1086;&#1089;&#1091;&#1076;&#1072;&#1088;&#1089;&#1090;&#1074;&#1077;\&#1082;&#1072;&#1076;&#1088;&#1099;%20&#1082;&#1080;&#1085;&#1086;&#1093;&#1088;&#1086;&#1085;&#1080;&#1082;&#1080;.wmv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77;&#1082;&#1089;&#1077;&#1081;\Desktop\&#1059;&#1088;&#1086;&#1082;%20&#1063;&#1077;&#1083;&#1086;&#1074;&#1077;&#1082;%20&#1074;%20&#1090;&#1086;&#1090;&#1072;&#1083;%20&#1075;&#1086;&#1089;&#1091;&#1076;&#1072;&#1088;&#1089;&#1090;&#1074;&#1077;\&#1043;&#1059;&#1051;&#1040;&#1043;.wmv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Государственное бюджетное общеобразовательное учреждение Самарской области </a:t>
            </a:r>
            <a:br>
              <a:rPr lang="ru-RU" sz="2000" b="1" dirty="0" smtClean="0">
                <a:solidFill>
                  <a:srgbClr val="FFFF00"/>
                </a:solidFill>
                <a:latin typeface="Times New Roman"/>
                <a:ea typeface="Times New Roman"/>
              </a:rPr>
            </a:b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средняя общеобразовательная школа с. Черный Ключ </a:t>
            </a:r>
            <a:br>
              <a:rPr lang="ru-RU" sz="2000" b="1" dirty="0" smtClean="0">
                <a:solidFill>
                  <a:srgbClr val="FFFF00"/>
                </a:solidFill>
                <a:latin typeface="Times New Roman"/>
                <a:ea typeface="Times New Roman"/>
              </a:rPr>
            </a:b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муниципального района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/>
                <a:ea typeface="Times New Roman"/>
              </a:rPr>
              <a:t>Клявлинский</a:t>
            </a: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 Самарской области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214950"/>
            <a:ext cx="7272366" cy="1000132"/>
          </a:xfrm>
        </p:spPr>
        <p:txBody>
          <a:bodyPr>
            <a:normAutofit/>
          </a:bodyPr>
          <a:lstStyle/>
          <a:p>
            <a:pPr lvl="0" indent="450215" algn="l">
              <a:lnSpc>
                <a:spcPct val="150000"/>
              </a:lnSpc>
              <a:defRPr/>
            </a:pPr>
            <a:r>
              <a:rPr lang="ru-RU" sz="2000" b="1" dirty="0" smtClean="0">
                <a:solidFill>
                  <a:srgbClr val="0033CC"/>
                </a:solidFill>
                <a:latin typeface="Times New Roman"/>
                <a:ea typeface="Times New Roman"/>
              </a:rPr>
              <a:t>Макарова Лариса Викторовна –учитель русского языка</a:t>
            </a:r>
          </a:p>
          <a:p>
            <a:pPr algn="l"/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714480" y="3714752"/>
            <a:ext cx="57864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Анализ рассказа А.И.Солженицына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«Один день Ивана Денисовича»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285992"/>
            <a:ext cx="57194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Человек  в тоталитарном государстве</a:t>
            </a:r>
            <a:endParaRPr lang="ru-RU" sz="3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252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393057"/>
            <a:ext cx="7215238" cy="517284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C000"/>
                </a:solidFill>
                <a:ea typeface="+mn-ea"/>
                <a:cs typeface="+mn-cs"/>
              </a:rPr>
              <a:t>10 июня 1934 согласно Постановлению ЦИК СССР при образовании нового союзно-республиканского НКВД в его составе было образовано Главное управление исправительно-трудовых лагерей и трудовых поселений (ГУЛАГ).</a:t>
            </a:r>
            <a:endParaRPr lang="ru-RU" sz="1600" b="1" dirty="0">
              <a:solidFill>
                <a:srgbClr val="FFC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6" name="Picture 8" descr="219015028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b="3065"/>
          <a:stretch>
            <a:fillRect/>
          </a:stretch>
        </p:blipFill>
        <p:spPr>
          <a:xfrm>
            <a:off x="357158" y="404812"/>
            <a:ext cx="8286808" cy="6378339"/>
          </a:xfrm>
          <a:noFill/>
          <a:ln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Соловецкий лагерь особого назначения (СЛОН)</a:t>
            </a: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6" name="Содержимое 5" descr="183c61db29d33a8fb5f560403331d19bслон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500" y="2434431"/>
            <a:ext cx="3810000" cy="2857500"/>
          </a:xfrm>
        </p:spPr>
      </p:pic>
      <p:pic>
        <p:nvPicPr>
          <p:cNvPr id="7" name="Содержимое 6" descr="e4b531acf92944d41f9f1f4a9be1d340 слон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62500" y="2243931"/>
            <a:ext cx="3810000" cy="32385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Соловецкий лагерь особого назначения (СЛОН)</a:t>
            </a:r>
            <a:br>
              <a:rPr lang="ru-RU" sz="2400" b="1" i="1" dirty="0" smtClean="0">
                <a:solidFill>
                  <a:srgbClr val="C00000"/>
                </a:solidFill>
              </a:rPr>
            </a:br>
            <a:r>
              <a:rPr lang="ru-RU" sz="2400" b="1" i="1" dirty="0" smtClean="0">
                <a:solidFill>
                  <a:srgbClr val="FFC000"/>
                </a:solidFill>
              </a:rPr>
              <a:t>Нормы содержания заключенных</a:t>
            </a: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85720" y="1397000"/>
          <a:ext cx="8643999" cy="5208313"/>
        </p:xfrm>
        <a:graphic>
          <a:graphicData uri="http://schemas.openxmlformats.org/drawingml/2006/table">
            <a:tbl>
              <a:tblPr/>
              <a:tblGrid>
                <a:gridCol w="2881333"/>
                <a:gridCol w="2881333"/>
                <a:gridCol w="2881333"/>
              </a:tblGrid>
              <a:tr h="243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  <a:cs typeface="Times New Roman"/>
                        </a:rPr>
                        <a:t>СЛОН</a:t>
                      </a: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Освенцим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Средняя площадь нар на одного заключенного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0,4–0,6 кв. м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0,4 кв. м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Ярусность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нар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Три-четыре яруса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Три яруса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Наличие постельного белья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До 1930 г. нет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Есть (меняется редко)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9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Наличие рабочей одежды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 первые годы нет. Заключенные-лесорубы и дорожные строители начали получать с 1927 г., остальные – с 1930 г.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Есть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4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Продолжительность работы в течение суток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На внутрилагерных предприятиях – 12 часов; на лесоразработках работы производятся по принципу заданий-«уроков» (12 часов и более) без праздников и выходных дней; нередки дополнительные ночные «ударники»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Около 12 часов без праздников и выходных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16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Состав и калорийность суточного пайка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Литр кипятка, 300–600 грамм черного хлеба, черпак баланды из соленой трески или тухлой селедки, 2–4 ложки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каши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общая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калорийность – 1600–1800 калорий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Литр суррогатного кофе, литр овощной похлебки, 300–350 грамм хлеба, 30 грамм маргарина; </a:t>
                      </a: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общая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калорийность – 1300–1700 калорий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00" marR="25800" marT="25800" marB="25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6" name="Picture 6" descr="1116_39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1824004"/>
            <a:ext cx="2571768" cy="1805953"/>
          </a:xfrm>
          <a:prstGeom prst="rect">
            <a:avLst/>
          </a:prstGeom>
          <a:noFill/>
        </p:spPr>
      </p:pic>
      <p:pic>
        <p:nvPicPr>
          <p:cNvPr id="76807" name="Picture 7" descr="intervenir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357694"/>
            <a:ext cx="2640977" cy="207486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Соловецкий лагерь особого назначения (СЛОН)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786314" y="5929330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Документальные кадры работы заключенных на  Соловецком лесоповале</a:t>
            </a:r>
            <a:endParaRPr lang="ru-RU" sz="1400" b="1" dirty="0"/>
          </a:p>
        </p:txBody>
      </p:sp>
      <p:pic>
        <p:nvPicPr>
          <p:cNvPr id="13" name="кадры кинохроники.wmv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238500" y="1576388"/>
            <a:ext cx="5691218" cy="413862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6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50" y="142875"/>
            <a:ext cx="3714750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1945 год – А.Солженицын арестован, лишен звания и отправлен в Москву, в следственную тюрьму на Лубянке.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Приговорен к 8 годам лишения свободы с последующей ссылкой в Сибирь за антисоветскую агитацию и пропаганду.</a:t>
            </a:r>
            <a:endParaRPr lang="ru-RU" dirty="0">
              <a:solidFill>
                <a:schemeClr val="accent2">
                  <a:lumMod val="75000"/>
                </a:schemeClr>
              </a:solidFill>
              <a:ea typeface="宋体" charset="-122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50" y="3857625"/>
            <a:ext cx="4500563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После ареста – лагеря: в  Новом Иерусалиме, в Москве у Калужской заставы, где математики, физики, ученые других специальностей вели секретные научные исследования, 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в тюрьме № 16 в пригороде Москвы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        (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та самая знаменитая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Марфинская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 «шарашка», описанная в «Круге первом»)</a:t>
            </a:r>
            <a:endParaRPr lang="ru-RU" dirty="0">
              <a:solidFill>
                <a:schemeClr val="accent2">
                  <a:lumMod val="75000"/>
                </a:schemeClr>
              </a:solidFill>
              <a:ea typeface="宋体" charset="-122"/>
              <a:cs typeface="Arial" pitchFamily="34" charset="0"/>
            </a:endParaRPr>
          </a:p>
        </p:txBody>
      </p:sp>
      <p:pic>
        <p:nvPicPr>
          <p:cNvPr id="9220" name="Рисунок 7" descr="Рисунок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214313"/>
            <a:ext cx="2424112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Рисунок 8" descr="шарашка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714750"/>
            <a:ext cx="3754438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4071938"/>
            <a:ext cx="8572500" cy="2357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С 1949 года – лагерь в Экибастузе (Казахстан).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В лагере для военнопленных  у Солженицына обнаружили рак желудка.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Дважды Александр Исаевич лечится в Ташкенте.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В день выписки из больницы была задумана повесть о страшном недуге – будущий «Раковый корпус».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С 1953 года Солженицын – «вечный ссыльнопоселенец» у глухом ауле Кок-Терек  Джамбульской области, на краю пустыни.</a:t>
            </a:r>
            <a:endParaRPr lang="ru-RU" dirty="0">
              <a:solidFill>
                <a:schemeClr val="accent2">
                  <a:lumMod val="75000"/>
                </a:schemeClr>
              </a:solidFill>
              <a:ea typeface="宋体" charset="-122"/>
              <a:cs typeface="Arial" pitchFamily="34" charset="0"/>
            </a:endParaRPr>
          </a:p>
        </p:txBody>
      </p:sp>
      <p:pic>
        <p:nvPicPr>
          <p:cNvPr id="10243" name="Рисунок 2" descr="кок-терек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500063"/>
            <a:ext cx="4652963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Рисунок 3" descr="Рисунок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14313"/>
            <a:ext cx="2500313" cy="365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6313" y="428625"/>
            <a:ext cx="3643312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宋体" charset="-122"/>
                <a:cs typeface="Arial" pitchFamily="34" charset="0"/>
              </a:rPr>
              <a:t>1952 год – реабилитация и сельская школа недалеко от Рязани, где он учительствует и снимает с женой комнату  у Матрены Захаровой, ставшей прототипом знаменитой  хозяйки «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宋体" charset="-122"/>
                <a:cs typeface="Arial" pitchFamily="34" charset="0"/>
              </a:rPr>
              <a:t>Матрениного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宋体" charset="-122"/>
                <a:cs typeface="Arial" pitchFamily="34" charset="0"/>
              </a:rPr>
              <a:t> двора».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" pitchFamily="34" charset="0"/>
              <a:ea typeface="宋体" charset="-122"/>
              <a:cs typeface="Arial" pitchFamily="34" charset="0"/>
            </a:endParaRPr>
          </a:p>
        </p:txBody>
      </p:sp>
      <p:pic>
        <p:nvPicPr>
          <p:cNvPr id="11267" name="Рисунок 2" descr="Матренина изб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428625"/>
            <a:ext cx="38576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929188" y="3000375"/>
            <a:ext cx="3500437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</a:rPr>
              <a:t>После чего он перебрался в Рязанскую область и работал учителем, одновременно занимаясь литературным трудом. В 1962 году в журнале "Новый мир" была опубликована первая принесшая Солженицыну всемирную славу повесть "Один день Ивана Денисовича", посвященная "лагерной" тематике.</a:t>
            </a:r>
          </a:p>
        </p:txBody>
      </p:sp>
      <p:pic>
        <p:nvPicPr>
          <p:cNvPr id="11269" name="Рисунок 4" descr="1960-е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3000375"/>
            <a:ext cx="27146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Архипелаг ГУЛАГ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3ltpsi-qcu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02521" y="2214554"/>
            <a:ext cx="4074739" cy="3357585"/>
          </a:xfrm>
        </p:spPr>
      </p:pic>
      <p:pic>
        <p:nvPicPr>
          <p:cNvPr id="6" name="Содержимое 5" descr="0007-010-Aleksandr-Solzhenitsyn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397500" y="1862931"/>
            <a:ext cx="2540000" cy="4000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D60093"/>
                </a:solidFill>
              </a:rPr>
              <a:t>Цели урока</a:t>
            </a:r>
            <a:r>
              <a:rPr lang="ru-RU" dirty="0" smtClean="0">
                <a:solidFill>
                  <a:srgbClr val="D60093"/>
                </a:solidFill>
              </a:rPr>
              <a:t>: </a:t>
            </a:r>
            <a:endParaRPr lang="ru-RU" dirty="0">
              <a:solidFill>
                <a:srgbClr val="D6009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b="1" i="1" dirty="0" smtClean="0"/>
              <a:t>вызвать интерес к личности и творчеству писателя, ставшего символом открытости, воли и русской прямоты; </a:t>
            </a:r>
          </a:p>
          <a:p>
            <a:r>
              <a:rPr lang="ru-RU" sz="2800" b="1" i="1" dirty="0" smtClean="0"/>
              <a:t>показать «необычный жизненный материал», взятый в основу повести «Один день Ивана Денисовича», </a:t>
            </a:r>
          </a:p>
          <a:p>
            <a:r>
              <a:rPr lang="ru-RU" sz="2800" b="1" i="1" dirty="0" smtClean="0"/>
              <a:t>увлечь учащихся прочтением повести, </a:t>
            </a:r>
          </a:p>
          <a:p>
            <a:r>
              <a:rPr lang="ru-RU" sz="2800" b="1" i="1" dirty="0" smtClean="0"/>
              <a:t>подвести учащихся к осмыслению трагической судьбы человека в тоталитарном государстве.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u="sng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宋体" charset="-122"/>
              </a:rPr>
              <a:t>Произведения А. И. Солженицына.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313" y="785813"/>
            <a:ext cx="8715375" cy="5754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"Пир победителей" (сатирическая пьеса)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"Один день Ивана Денисовича" (1959)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"Матренин двор" (1959-1960)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"Случай на станции </a:t>
            </a:r>
            <a:r>
              <a:rPr lang="ru-RU" sz="1600" dirty="0" err="1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Кречетовка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 (1963)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"Для пользы дела" (1963)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</a:t>
            </a:r>
            <a:r>
              <a:rPr lang="ru-RU" sz="1600" dirty="0" err="1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Захар-Калита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 (1966)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"В круге первом" (1955-1968)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"Раковый корпус" (1963-1966)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"Август 1914" (1971)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"Красное Колесо: Повествованье в отмеренных сроках в четырёх узлах" (1971-1991)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"Архипелаг ГУЛАГ" (1958-1968)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"Ленин в Цюрихе" (1975)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"Бодался телёнок с дубом" (1975-1991)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"Эго" (1995)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"На краях"(1995)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"Молодняк" (1995)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"Настенька" (1995)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"Абрикосовое варенье" (1995)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"Угодило зёрнышко промеж двух жерновов" (1998-2001)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"Россия в обвале" (1998)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"Двести лет вместе" (1975-1995)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</a:t>
            </a:r>
            <a:r>
              <a:rPr lang="ru-RU" sz="1600" dirty="0" err="1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Желябугские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 выселки" (1999) </a:t>
            </a:r>
          </a:p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"</a:t>
            </a:r>
            <a:r>
              <a:rPr lang="ru-RU" sz="1600" dirty="0" err="1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Адлиг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 </a:t>
            </a:r>
            <a:r>
              <a:rPr lang="ru-RU" sz="1600" dirty="0" err="1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Швенкиттен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 " (1999)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В 1970 году Солженицын был удостоен Нобелевской премии по литературе за «нравственную силу, почерпнутую в традиции великой русской литературы». 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5" name="Содержимое 4" descr="0013-013-Aleksandr-Solzhenitsyn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Содержимое 5" descr="нобелевская премия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01417" y="2357430"/>
            <a:ext cx="3071834" cy="3071834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FFC000"/>
                </a:solidFill>
              </a:rPr>
              <a:t>Варлам</a:t>
            </a:r>
            <a:r>
              <a:rPr lang="ru-RU" b="1" dirty="0" smtClean="0">
                <a:solidFill>
                  <a:srgbClr val="FFC000"/>
                </a:solidFill>
              </a:rPr>
              <a:t> Тихонович Шаламов</a:t>
            </a:r>
            <a:br>
              <a:rPr lang="ru-RU" b="1" dirty="0" smtClean="0">
                <a:solidFill>
                  <a:srgbClr val="FFC000"/>
                </a:solidFill>
              </a:rPr>
            </a:br>
            <a:r>
              <a:rPr lang="ru-RU" sz="2200" b="1" dirty="0" smtClean="0"/>
              <a:t>18 июня 1907-17 января 1982 г.</a:t>
            </a:r>
            <a:endParaRPr lang="ru-RU" sz="2200" dirty="0">
              <a:solidFill>
                <a:srgbClr val="FFC000"/>
              </a:solidFill>
            </a:endParaRPr>
          </a:p>
        </p:txBody>
      </p:sp>
      <p:pic>
        <p:nvPicPr>
          <p:cNvPr id="6" name="Содержимое 5" descr="Шаламов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00100" y="1928803"/>
            <a:ext cx="2928959" cy="4180602"/>
          </a:xfrm>
        </p:spPr>
      </p:pic>
      <p:pic>
        <p:nvPicPr>
          <p:cNvPr id="5" name="Содержимое 4" descr="колмские рассказы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58016" y="1714488"/>
            <a:ext cx="1530034" cy="2415843"/>
          </a:xfrm>
        </p:spPr>
      </p:pic>
      <p:sp>
        <p:nvSpPr>
          <p:cNvPr id="11" name="Прямоугольник 10"/>
          <p:cNvSpPr/>
          <p:nvPr/>
        </p:nvSpPr>
        <p:spPr>
          <a:xfrm>
            <a:off x="4143372" y="2928934"/>
            <a:ext cx="2643206" cy="314327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C000"/>
                </a:solidFill>
                <a:latin typeface="Times New Roman"/>
              </a:rPr>
              <a:t>Тендряков Владимир Федорович</a:t>
            </a:r>
            <a:br>
              <a:rPr lang="ru-RU" sz="3100" b="1" dirty="0" smtClean="0">
                <a:solidFill>
                  <a:srgbClr val="FFC000"/>
                </a:solidFill>
                <a:latin typeface="Times New Roman"/>
              </a:rPr>
            </a:br>
            <a:r>
              <a:rPr lang="ru-RU" sz="3100" b="1" dirty="0" smtClean="0">
                <a:solidFill>
                  <a:srgbClr val="FFC000"/>
                </a:solidFill>
                <a:latin typeface="Times New Roman"/>
              </a:rPr>
              <a:t>(1923 - 1984)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643050"/>
            <a:ext cx="3357586" cy="442915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1857364"/>
            <a:ext cx="2857520" cy="414340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Салахов Ибрагим </a:t>
            </a:r>
            <a:r>
              <a:rPr lang="ru-RU" sz="3600" b="1" dirty="0" err="1" smtClean="0">
                <a:solidFill>
                  <a:srgbClr val="FFC000"/>
                </a:solidFill>
              </a:rPr>
              <a:t>Низамович</a:t>
            </a:r>
            <a:r>
              <a:rPr lang="ru-RU" sz="3600" b="1" dirty="0" smtClean="0">
                <a:solidFill>
                  <a:srgbClr val="FFC000"/>
                </a:solidFill>
              </a:rPr>
              <a:t/>
            </a:r>
            <a:br>
              <a:rPr lang="ru-RU" sz="3600" b="1" dirty="0" smtClean="0">
                <a:solidFill>
                  <a:srgbClr val="FFC000"/>
                </a:solidFill>
              </a:rPr>
            </a:br>
            <a:r>
              <a:rPr lang="ru-RU" sz="3200" dirty="0" smtClean="0"/>
              <a:t>(1911-1998гг.)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2071678"/>
            <a:ext cx="2643206" cy="371477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1928802"/>
            <a:ext cx="3786214" cy="385765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A50021"/>
                </a:solidFill>
                <a:latin typeface="+mn-lt"/>
              </a:rPr>
              <a:t>Статистика репрессии в 20-50 гг. </a:t>
            </a:r>
            <a:r>
              <a:rPr lang="en-US" sz="3600" b="1" dirty="0" smtClean="0">
                <a:solidFill>
                  <a:srgbClr val="A50021"/>
                </a:solidFill>
                <a:latin typeface="+mn-lt"/>
              </a:rPr>
              <a:t>XX</a:t>
            </a:r>
            <a:r>
              <a:rPr lang="ru-RU" sz="3600" b="1" dirty="0" smtClean="0">
                <a:solidFill>
                  <a:srgbClr val="A50021"/>
                </a:solidFill>
                <a:latin typeface="+mn-lt"/>
              </a:rPr>
              <a:t> в.</a:t>
            </a:r>
            <a:endParaRPr lang="ru-RU" sz="3600" b="1" dirty="0">
              <a:solidFill>
                <a:srgbClr val="A50021"/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Коллективизация</a:t>
            </a:r>
            <a:endParaRPr lang="ru-RU" dirty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i="1" dirty="0" smtClean="0"/>
              <a:t>Коллективизация - это процесс объединения мелких едино­личных хозяйств в крупные кооперативные социалистические хозяйства (колхозы), программная установка аграрной поли­тики советского государства в 1929-1937 гг.</a:t>
            </a:r>
            <a:endParaRPr lang="ru-RU" sz="1800" dirty="0" smtClean="0"/>
          </a:p>
          <a:p>
            <a:pPr>
              <a:buNone/>
            </a:pPr>
            <a:endParaRPr lang="ru-RU" sz="1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928934"/>
            <a:ext cx="3143272" cy="278608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3357562"/>
            <a:ext cx="3000396" cy="257176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72198" y="4143380"/>
            <a:ext cx="2786082" cy="235745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Коллективизация</a:t>
            </a:r>
            <a:endParaRPr lang="ru-RU" dirty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1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285860"/>
            <a:ext cx="8358246" cy="521497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Александр Иванович Солженицын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7" name="Содержимое 6" descr="978569915214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1600200"/>
            <a:ext cx="3500462" cy="4525963"/>
          </a:xfrm>
        </p:spPr>
      </p:pic>
      <p:pic>
        <p:nvPicPr>
          <p:cNvPr id="5" name="Содержимое 4" descr="soljenitsin_200612120911580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00628" y="1928802"/>
            <a:ext cx="3714776" cy="2786082"/>
          </a:xfrm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Семьи Антиповых и Лазаревых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556792"/>
            <a:ext cx="2362809" cy="237626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3" name="Picture 5" descr="C:\Users\Алексей\Desktop\IMG_01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30607"/>
            <a:ext cx="255109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Алексей\Desktop\IMG_01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70" y="3936357"/>
            <a:ext cx="4038600" cy="2547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Алексей\Desktop\IMG_01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60864"/>
            <a:ext cx="4038600" cy="2547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811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/>
              <a:t>Родился в крестьянской семье. Участник гражданской войны в Сибири. Был пред. Объединенного совета </a:t>
            </a:r>
            <a:r>
              <a:rPr lang="ru-RU" sz="1600" dirty="0" err="1" smtClean="0"/>
              <a:t>Степно-Баджейской</a:t>
            </a:r>
            <a:r>
              <a:rPr lang="ru-RU" sz="1600" dirty="0" smtClean="0"/>
              <a:t> партизанской республики, зав. </a:t>
            </a:r>
            <a:r>
              <a:rPr lang="ru-RU" sz="1600" dirty="0" err="1" smtClean="0"/>
              <a:t>агитотделом</a:t>
            </a:r>
            <a:r>
              <a:rPr lang="ru-RU" sz="1600" dirty="0" smtClean="0"/>
              <a:t> партизанской армии, редактировал газ. «Соха и молот» (Минусинск, 1919). Начал печататься в 1927 (поэма «Партизаны»). Первый роман П. — «Борель» (1928), рассказывающий о восстановлении сибирских золотых приисков. В романе «Шайтан-поле» (1932—33) П. нарисовал правдивую картину преображения глухих таежных окраин в годы первых пятилеток. В 1934 опубликовал лучшее свое произведение— роман «Золото».</a:t>
            </a:r>
          </a:p>
          <a:p>
            <a:pPr>
              <a:buNone/>
            </a:pPr>
            <a:r>
              <a:rPr lang="ru-RU" sz="1600" dirty="0" smtClean="0"/>
              <a:t>. Был незаконно репрессирован. Реабилитирован посмертно. </a:t>
            </a:r>
          </a:p>
          <a:p>
            <a:endParaRPr lang="ru-RU" sz="1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Петр </a:t>
            </a:r>
            <a:r>
              <a:rPr lang="ru-RU" b="1" dirty="0" err="1" smtClean="0">
                <a:solidFill>
                  <a:srgbClr val="FFC000"/>
                </a:solidFill>
              </a:rPr>
              <a:t>Поликарпович</a:t>
            </a:r>
            <a:r>
              <a:rPr lang="ru-RU" b="1" dirty="0" smtClean="0">
                <a:solidFill>
                  <a:srgbClr val="FFC000"/>
                </a:solidFill>
              </a:rPr>
              <a:t> Петров</a:t>
            </a:r>
            <a:br>
              <a:rPr lang="ru-RU" b="1" dirty="0" smtClean="0">
                <a:solidFill>
                  <a:srgbClr val="FFC000"/>
                </a:solidFill>
              </a:rPr>
            </a:br>
            <a:r>
              <a:rPr lang="ru-RU" sz="2700" b="1" dirty="0" smtClean="0"/>
              <a:t>25 января 1882 – 23 января 1941 г </a:t>
            </a:r>
            <a:r>
              <a:rPr lang="ru-RU" sz="2200" b="1" dirty="0" smtClean="0"/>
              <a:t>.</a:t>
            </a:r>
            <a:endParaRPr lang="ru-RU" sz="2200" dirty="0">
              <a:solidFill>
                <a:srgbClr val="FFC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571612"/>
            <a:ext cx="3571900" cy="464347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C000"/>
                </a:solidFill>
              </a:rPr>
              <a:t>Л</a:t>
            </a:r>
            <a:r>
              <a:rPr lang="ru-RU" sz="3600" b="1" dirty="0" smtClean="0">
                <a:solidFill>
                  <a:srgbClr val="FFC000"/>
                </a:solidFill>
              </a:rPr>
              <a:t>. Рубцова </a:t>
            </a:r>
            <a:br>
              <a:rPr lang="ru-RU" sz="36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1922-11.07.66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dirty="0"/>
              <a:t>Слишком трагична ее судьба. Будучи 7-классницей, она арестована вместе с учениками Зининой А. и </a:t>
            </a:r>
            <a:r>
              <a:rPr lang="ru-RU" sz="1800" b="1" dirty="0" err="1"/>
              <a:t>Уфаевым</a:t>
            </a:r>
            <a:r>
              <a:rPr lang="ru-RU" sz="1800" b="1" dirty="0"/>
              <a:t> Н.Л. Рубцова была секретарем комсомольской организации, и они втроем ходили в органы НКВД заступаться за своего </a:t>
            </a:r>
            <a:r>
              <a:rPr lang="ru-RU" sz="1800" b="1" dirty="0" smtClean="0"/>
              <a:t>учителя</a:t>
            </a:r>
          </a:p>
          <a:p>
            <a:pPr marL="0" indent="0" algn="just">
              <a:buNone/>
            </a:pPr>
            <a:r>
              <a:rPr lang="ru-RU" sz="1800" b="1" dirty="0"/>
              <a:t>Осуждены по ст.58-10/1, 58-11 Л. Рубцова на 10 лет, Зинина на 7 лет”.</a:t>
            </a:r>
          </a:p>
          <a:p>
            <a:pPr marL="0" indent="0" algn="just">
              <a:buNone/>
            </a:pPr>
            <a:r>
              <a:rPr lang="ru-RU" sz="1800" b="1" dirty="0" smtClean="0"/>
              <a:t>. </a:t>
            </a:r>
            <a:r>
              <a:rPr lang="ru-RU" sz="1800" b="1" dirty="0"/>
              <a:t>Скончалась Рубцова Л.Г. в 44 года и похоронена на старом городском кладбище в Красноярске. </a:t>
            </a:r>
            <a:r>
              <a:rPr lang="ru-RU" sz="1800" b="1" dirty="0" smtClean="0"/>
              <a:t> </a:t>
            </a:r>
            <a:endParaRPr lang="ru-RU" sz="18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68" y="1700808"/>
            <a:ext cx="4037374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341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357188"/>
            <a:ext cx="4643438" cy="128587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zh-CN" u="sng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Александр</a:t>
            </a:r>
            <a:endParaRPr lang="zh-CN" altLang="en-US" u="sng" dirty="0" smtClean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50" y="2071688"/>
            <a:ext cx="2905125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u="sng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宋体" charset="-122"/>
              </a:rPr>
              <a:t>Исаевич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75" y="3571875"/>
            <a:ext cx="4408488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u="sng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宋体" charset="-122"/>
              </a:rPr>
              <a:t>Солженицын</a:t>
            </a:r>
          </a:p>
        </p:txBody>
      </p:sp>
      <p:pic>
        <p:nvPicPr>
          <p:cNvPr id="6" name="Рисунок 5" descr="jzl-1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500063"/>
            <a:ext cx="4329112" cy="57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286512" y="571480"/>
            <a:ext cx="2857488" cy="5355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a typeface="宋体" charset="-122"/>
                <a:cs typeface="Arial" pitchFamily="34" charset="0"/>
              </a:rPr>
              <a:t>Мать – Таисия Захаровна Щербак</a:t>
            </a:r>
            <a:r>
              <a:rPr lang="ru-RU" b="1" dirty="0">
                <a:solidFill>
                  <a:srgbClr val="002060"/>
                </a:solidFill>
                <a:ea typeface="宋体" charset="-122"/>
              </a:rPr>
              <a:t> </a:t>
            </a:r>
            <a:r>
              <a:rPr lang="ru-RU" b="1" dirty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a typeface="宋体" charset="-122"/>
                <a:cs typeface="Arial" pitchFamily="34" charset="0"/>
              </a:rPr>
              <a:t>–</a:t>
            </a:r>
            <a:r>
              <a:rPr lang="ru-RU" b="1" dirty="0">
                <a:solidFill>
                  <a:srgbClr val="002060"/>
                </a:solidFill>
                <a:ea typeface="宋体" charset="-122"/>
              </a:rPr>
              <a:t> из семьи богатого землевладельца</a:t>
            </a:r>
            <a:r>
              <a:rPr lang="ru-RU" b="1" dirty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a typeface="宋体" charset="-122"/>
                <a:cs typeface="Arial" pitchFamily="34" charset="0"/>
              </a:rPr>
              <a:t>. Отец – </a:t>
            </a:r>
            <a:r>
              <a:rPr lang="ru-RU" b="1" dirty="0" err="1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a typeface="宋体" charset="-122"/>
                <a:cs typeface="Arial" pitchFamily="34" charset="0"/>
              </a:rPr>
              <a:t>Исаакий</a:t>
            </a:r>
            <a:r>
              <a:rPr lang="ru-RU" b="1" dirty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a typeface="宋体" charset="-122"/>
                <a:cs typeface="Arial" pitchFamily="34" charset="0"/>
              </a:rPr>
              <a:t> Семенович Солженицын во время Первой Мировой войны пошел на фронт добровольцем и служил офицером. Он погиб до рождения сына, 15 июня 1918 года, уже после демобилизации (в результате несчастного случая на охоте).</a:t>
            </a:r>
            <a:br>
              <a:rPr lang="ru-RU" b="1" dirty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a typeface="宋体" charset="-122"/>
                <a:cs typeface="Arial" pitchFamily="34" charset="0"/>
              </a:rPr>
            </a:br>
            <a:r>
              <a:rPr lang="ru-RU" b="1" dirty="0" err="1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a typeface="宋体" charset="-122"/>
                <a:cs typeface="Arial" pitchFamily="34" charset="0"/>
              </a:rPr>
              <a:t>Исаакий</a:t>
            </a:r>
            <a:r>
              <a:rPr lang="ru-RU" b="1" dirty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a typeface="宋体" charset="-122"/>
                <a:cs typeface="Arial" pitchFamily="34" charset="0"/>
              </a:rPr>
              <a:t> Семенович Солженицын изображен под именем Сани </a:t>
            </a:r>
            <a:r>
              <a:rPr lang="ru-RU" b="1" dirty="0" err="1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a typeface="宋体" charset="-122"/>
                <a:cs typeface="Arial" pitchFamily="34" charset="0"/>
              </a:rPr>
              <a:t>Лаженицына</a:t>
            </a:r>
            <a:r>
              <a:rPr lang="ru-RU" b="1" dirty="0">
                <a:ln w="3200">
                  <a:solidFill>
                    <a:schemeClr val="bg1"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a typeface="宋体" charset="-122"/>
                <a:cs typeface="Arial" pitchFamily="34" charset="0"/>
              </a:rPr>
              <a:t> в эпопее «Красное Колесо».</a:t>
            </a:r>
            <a:endParaRPr lang="ru-RU" b="1" dirty="0">
              <a:solidFill>
                <a:srgbClr val="002060"/>
              </a:solidFill>
              <a:ea typeface="宋体" charset="-122"/>
              <a:cs typeface="Arial" pitchFamily="34" charset="0"/>
            </a:endParaRPr>
          </a:p>
        </p:txBody>
      </p:sp>
      <p:pic>
        <p:nvPicPr>
          <p:cNvPr id="4099" name="Рисунок 8" descr="родители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6638" y="233363"/>
            <a:ext cx="3908425" cy="24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428625"/>
            <a:ext cx="2143125" cy="2586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Александр Исаевич Солженицын родился 11 декабря 1918 года в Кисловодске на Северном Кавказе.</a:t>
            </a:r>
          </a:p>
        </p:txBody>
      </p:sp>
      <p:pic>
        <p:nvPicPr>
          <p:cNvPr id="4101" name="Рисунок 11" descr="дом в Кисловодске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3551238"/>
            <a:ext cx="357187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Рисунок 14" descr="Рисунок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2928938"/>
            <a:ext cx="22748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57688" y="357188"/>
            <a:ext cx="4572000" cy="6124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Летом 1942 года – звание лейтенанта, а в конце – фронт: Солженицын командует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звукобатареей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 в артиллерийской разведке.</a:t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Военный опыт Александра Исаевича и работа его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звукобатареи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 отражены в военной прозе «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Желябугские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 выселки» и «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Адмиг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Швенкиттен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».</a:t>
            </a:r>
            <a:endParaRPr lang="ru-RU" sz="2800" dirty="0">
              <a:solidFill>
                <a:schemeClr val="accent2">
                  <a:lumMod val="75000"/>
                </a:schemeClr>
              </a:solidFill>
              <a:ea typeface="宋体" charset="-122"/>
              <a:cs typeface="Arial" pitchFamily="34" charset="0"/>
            </a:endParaRPr>
          </a:p>
        </p:txBody>
      </p:sp>
      <p:pic>
        <p:nvPicPr>
          <p:cNvPr id="7171" name="Рисунок 2" descr="jzl-02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785813"/>
            <a:ext cx="3692525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357188"/>
            <a:ext cx="3500438" cy="6124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Офицером-артиллеристом он проходит путь от Орла до Восточной Пруссии, награждается орденами Отечественной войны 2-й степени и Красной Звезды .</a:t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a typeface="宋体" charset="-122"/>
                <a:cs typeface="Arial" pitchFamily="34" charset="0"/>
              </a:rPr>
              <a:t>Произведен в капитаны. </a:t>
            </a:r>
            <a:endParaRPr lang="ru-RU" sz="2800" dirty="0">
              <a:solidFill>
                <a:schemeClr val="accent2">
                  <a:lumMod val="75000"/>
                </a:schemeClr>
              </a:solidFill>
              <a:ea typeface="宋体" charset="-122"/>
              <a:cs typeface="Arial" pitchFamily="34" charset="0"/>
            </a:endParaRPr>
          </a:p>
        </p:txBody>
      </p:sp>
      <p:pic>
        <p:nvPicPr>
          <p:cNvPr id="8195" name="Рисунок 2" descr="jzl-02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4200" y="571500"/>
            <a:ext cx="407987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785794"/>
            <a:ext cx="4000500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В 1974—1976 Солженицын жил в Цюрихе (Швейцария). После двух лет пребывания в Цюрихе Александр с семьей переезжает в США и поселяется в штате Вермонт, где писатель завершает третий том «Архипелага ГУЛАГ» (русское издание – 1976, английское – 1978), а также продолжает работу над циклом исторических романов о русской революции, начатым «Августом четырнадцатого» и названным «Красное колесо».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1071546"/>
            <a:ext cx="4071966" cy="485778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42875"/>
            <a:ext cx="9144000" cy="6462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В 1963 в «Новом мире» опубликовал 3 рассказа: «Матренин двор»(1959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)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; «Случай на станции Кочетовка» (1962) и «Для пользы дела» (1963). </a:t>
            </a:r>
          </a:p>
          <a:p>
            <a:pPr>
              <a:defRPr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Arial" charset="0"/>
              <a:ea typeface="宋体" charset="-122"/>
            </a:endParaRPr>
          </a:p>
          <a:p>
            <a:pPr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11 сентября 1965 сотрудники КГБ изъяли рукописи части стихов, написанных в лагере, романа «В круге первом», цикла прозаических миниатюр «Крохотки» (1958—1960), а также пьес «Пир победителей» (1951) и «Республика труда» (1954). </a:t>
            </a:r>
          </a:p>
          <a:p>
            <a:pPr>
              <a:defRPr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Arial" charset="0"/>
              <a:ea typeface="宋体" charset="-122"/>
            </a:endParaRPr>
          </a:p>
          <a:p>
            <a:pPr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В 1966 «Новый мир»  опубликовал рассказ Солженицына «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Захар-Калита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» (1965). После этого произведения писателя не печатали в СССР 22 года.</a:t>
            </a:r>
          </a:p>
          <a:p>
            <a:pPr>
              <a:defRPr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Arial" charset="0"/>
              <a:ea typeface="宋体" charset="-122"/>
            </a:endParaRPr>
          </a:p>
          <a:p>
            <a:pPr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В ноябре 1969 Солженицына исключили из Союза писателей. </a:t>
            </a:r>
          </a:p>
          <a:p>
            <a:pPr>
              <a:defRPr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Arial" charset="0"/>
              <a:ea typeface="宋体" charset="-122"/>
            </a:endParaRPr>
          </a:p>
          <a:p>
            <a:pPr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В 1970 Александр Исаевич Солженицын стал лауреатом Нобелевской премии в области литературы. </a:t>
            </a:r>
          </a:p>
          <a:p>
            <a:pPr>
              <a:defRPr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Arial" charset="0"/>
              <a:ea typeface="宋体" charset="-122"/>
            </a:endParaRPr>
          </a:p>
          <a:p>
            <a:pPr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В 1974, после опубликования в Париже книги "Архипелаг ГУЛАГ«(1973) писатель-диссидент был арестован. </a:t>
            </a:r>
          </a:p>
          <a:p>
            <a:pPr>
              <a:defRPr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Arial" charset="0"/>
              <a:ea typeface="宋体" charset="-122"/>
            </a:endParaRPr>
          </a:p>
          <a:p>
            <a:pPr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• 12 февраля 1974 состоялся суд: Александр Солженицын был признан виновным в государственной измене, лишен гражданства и приговорен к высылке из СССР на следующий день.</a:t>
            </a:r>
          </a:p>
          <a:p>
            <a:pPr>
              <a:defRPr/>
            </a:pPr>
            <a:endParaRPr lang="ru-RU" dirty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FF"/>
                </a:solidFill>
              </a:rPr>
              <a:t>Эпиграф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A50021"/>
                </a:solidFill>
              </a:rPr>
              <a:t>«Солженицын писал не историю каторги, а историю людей, которых каторга сломать  не может» </a:t>
            </a:r>
            <a:r>
              <a:rPr lang="ru-RU" i="1" dirty="0" smtClean="0"/>
              <a:t>(П. </a:t>
            </a:r>
            <a:r>
              <a:rPr lang="ru-RU" i="1" dirty="0" err="1" smtClean="0"/>
              <a:t>Вайль</a:t>
            </a:r>
            <a:r>
              <a:rPr lang="ru-RU" i="1" dirty="0" smtClean="0"/>
              <a:t>,  А. </a:t>
            </a:r>
            <a:r>
              <a:rPr lang="ru-RU" i="1" dirty="0" err="1" smtClean="0"/>
              <a:t>Генис</a:t>
            </a:r>
            <a:r>
              <a:rPr lang="ru-RU" i="1" dirty="0" smtClean="0"/>
              <a:t>).</a:t>
            </a: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3429000"/>
            <a:ext cx="3786214" cy="257176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00" y="428625"/>
            <a:ext cx="807243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27 мая 1994 Солженицын вернулся в Россию. После своего приезда Солженицын поселился под Москвой, в выделенном ему владении в деревне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Троице-Лыково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, где продолжил заниматься литературным трудом.</a:t>
            </a:r>
          </a:p>
        </p:txBody>
      </p:sp>
      <p:pic>
        <p:nvPicPr>
          <p:cNvPr id="14339" name="Рисунок 2" descr="Рисунок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714500"/>
            <a:ext cx="4572000" cy="290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3" descr="jzl-10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3000375"/>
            <a:ext cx="4662487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313" y="5000625"/>
            <a:ext cx="35004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В 1997 избран действительным членом Академии наук Российской Федерации.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38" y="214313"/>
            <a:ext cx="78581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В ночь с 3 на 4 августа 2008 года Солженицын скончался.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7250" y="6000750"/>
            <a:ext cx="74295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宋体" charset="-122"/>
              </a:rPr>
              <a:t>Его похоронили 6 августа, в центральной части старого кладбища на территории Донского монастыря.</a:t>
            </a:r>
          </a:p>
        </p:txBody>
      </p:sp>
      <p:pic>
        <p:nvPicPr>
          <p:cNvPr id="16388" name="Рисунок 3" descr="jzl-12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642938"/>
            <a:ext cx="6048375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052" y="1628800"/>
            <a:ext cx="856965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i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...Прошла страда.</a:t>
            </a:r>
            <a:endParaRPr lang="ru-RU" sz="5400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5400" b="1" i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Но боль взывает к людям: </a:t>
            </a:r>
            <a:endParaRPr lang="ru-RU" sz="5400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5400" b="1" i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Давайте, люди, никогда </a:t>
            </a:r>
            <a:endParaRPr lang="ru-RU" sz="5400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5400" b="1" i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Об этом не забудем.</a:t>
            </a:r>
            <a:endParaRPr lang="ru-RU" sz="5400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073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Урок окончен.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/>
              <a:t>Домашнее задание.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b="1" i="1" dirty="0">
                <a:solidFill>
                  <a:srgbClr val="FFC000"/>
                </a:solidFill>
              </a:rPr>
              <a:t>На­писать письмо другу, о чём заставил задуматься сегодняшний урок</a:t>
            </a:r>
            <a:endParaRPr lang="ru-RU" b="1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56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Эпиграф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Times New Roman"/>
              </a:rPr>
              <a:t>Солженицын стал кислородом нашего </a:t>
            </a:r>
            <a:r>
              <a:rPr lang="ru-RU" sz="2400" dirty="0" err="1" smtClean="0">
                <a:latin typeface="Times New Roman"/>
                <a:ea typeface="Times New Roman"/>
              </a:rPr>
              <a:t>непродыхаемого</a:t>
            </a:r>
            <a:r>
              <a:rPr lang="ru-RU" sz="2400" dirty="0" smtClean="0">
                <a:latin typeface="Times New Roman"/>
                <a:ea typeface="Times New Roman"/>
              </a:rPr>
              <a:t> времени, и если общество наше, литература, прежде всего, еще дышат, то это потому, что работают </a:t>
            </a:r>
            <a:r>
              <a:rPr lang="ru-RU" sz="2400" dirty="0" err="1" smtClean="0">
                <a:latin typeface="Times New Roman"/>
                <a:ea typeface="Times New Roman"/>
              </a:rPr>
              <a:t>солженицынские</a:t>
            </a:r>
            <a:r>
              <a:rPr lang="ru-RU" sz="2400" dirty="0" smtClean="0">
                <a:latin typeface="Times New Roman"/>
                <a:ea typeface="Times New Roman"/>
              </a:rPr>
              <a:t> меха, качают воздух в задыхающуюся, </a:t>
            </a:r>
            <a:r>
              <a:rPr lang="ru-RU" sz="2400" dirty="0" err="1" smtClean="0">
                <a:latin typeface="Times New Roman"/>
                <a:ea typeface="Times New Roman"/>
              </a:rPr>
              <a:t>обезвожившую</a:t>
            </a:r>
            <a:r>
              <a:rPr lang="ru-RU" sz="2400" dirty="0" smtClean="0">
                <a:latin typeface="Times New Roman"/>
                <a:ea typeface="Times New Roman"/>
              </a:rPr>
              <a:t> себя почти потерявшую Россию.           </a:t>
            </a:r>
            <a:r>
              <a:rPr lang="ru-RU" sz="2400" b="1" i="1" dirty="0" smtClean="0">
                <a:solidFill>
                  <a:srgbClr val="C00000"/>
                </a:solidFill>
              </a:rPr>
              <a:t>В.П.Астафьев.</a:t>
            </a:r>
            <a:endParaRPr lang="ru-RU" sz="2400" b="1" i="1" dirty="0" smtClean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00760" y="3500438"/>
            <a:ext cx="2071702" cy="257176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3786190"/>
            <a:ext cx="2643206" cy="278608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A50021"/>
                </a:solidFill>
              </a:rPr>
              <a:t>Тоталитаризм</a:t>
            </a:r>
            <a:endParaRPr lang="ru-RU" dirty="0">
              <a:solidFill>
                <a:srgbClr val="A5002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политический режим, при котором осуществляется полный контроль государства над всеми сферами жиз­ни. Главная задача тоталитарного государства — подавить свободу личности, превратить человека в стадное существо, подчинить его воле государства.</a:t>
            </a:r>
          </a:p>
          <a:p>
            <a:pPr algn="ctr">
              <a:buNone/>
            </a:pPr>
            <a:endParaRPr lang="ru-RU" sz="2400" b="1" dirty="0" smtClean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Лица тоталитаризма</a:t>
            </a:r>
          </a:p>
          <a:p>
            <a:pPr algn="ctr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4429132"/>
            <a:ext cx="1357322" cy="164307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4500570"/>
            <a:ext cx="1357322" cy="164307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429388" y="4429132"/>
            <a:ext cx="1357322" cy="164307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Тоталитарный режим эпохи сталинизма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Репрессии охватили все слои населения. Это продуманная система репрессий- трагедия целого поколения, трагедия государства. В страшные годы Большого террора (1937-1938) был расстрелян каждый второй (свыше 160 000 репрессий и более 80 000 казней в 1937-1938 гг.). </a:t>
            </a:r>
          </a:p>
          <a:p>
            <a:endParaRPr lang="ru-RU" dirty="0"/>
          </a:p>
        </p:txBody>
      </p:sp>
      <p:pic>
        <p:nvPicPr>
          <p:cNvPr id="6" name="Picture 7" descr="293ka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714488"/>
            <a:ext cx="4038600" cy="2809461"/>
          </a:xfrm>
          <a:prstGeom prst="rect">
            <a:avLst/>
          </a:prstGeom>
          <a:noFill/>
        </p:spPr>
      </p:pic>
      <p:pic>
        <p:nvPicPr>
          <p:cNvPr id="7" name="Picture 8" descr="3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643446"/>
            <a:ext cx="3074389" cy="193832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A50021"/>
                </a:solidFill>
                <a:latin typeface="Times New Roman"/>
                <a:ea typeface="Times New Roman"/>
              </a:rPr>
              <a:t>структурные элементы тоталитарного режима эпохи сталинизма</a:t>
            </a:r>
            <a:endParaRPr lang="ru-RU" sz="2800" b="1" dirty="0">
              <a:solidFill>
                <a:srgbClr val="A5002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643050"/>
            <a:ext cx="571504" cy="442915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FFFFFF"/>
                </a:solidFill>
              </a:rPr>
              <a:t>Тоталитаризм   Сталина</a:t>
            </a:r>
            <a:endParaRPr lang="ru-RU" sz="2400" b="1" dirty="0">
              <a:solidFill>
                <a:srgbClr val="FFFFFF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14480" y="1714488"/>
            <a:ext cx="4714908" cy="42862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сращивание партийного и государственного аппарата управления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14480" y="2214554"/>
            <a:ext cx="4714908" cy="42862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централизованная директивная плановая экономика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14480" y="2786058"/>
            <a:ext cx="4714908" cy="42862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режим личной диктатуры (культ личности)</a:t>
            </a:r>
          </a:p>
          <a:p>
            <a:pPr algn="ctr"/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14480" y="3286124"/>
            <a:ext cx="4714908" cy="42862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однопартийная система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14480" y="3857628"/>
            <a:ext cx="4714908" cy="42862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единая государственная идеология, борьба с религией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14480" y="4429132"/>
            <a:ext cx="4714908" cy="42862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политика русификации и сталинское решение национального вопроса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14480" y="4929198"/>
            <a:ext cx="4714908" cy="42862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культивирование образа «врага народа»</a:t>
            </a:r>
          </a:p>
          <a:p>
            <a:pPr algn="ctr"/>
            <a:endParaRPr lang="ru-RU" sz="1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14480" y="5500702"/>
            <a:ext cx="4714908" cy="42862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особая роль карательных органов (НКВД) и внесудебных репрессий; ГУЛАГ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14480" y="6072206"/>
            <a:ext cx="4714908" cy="64294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Конституция СССР 1936 года: формальный характер провоз­глашённых прав и свобод граждан</a:t>
            </a:r>
          </a:p>
          <a:p>
            <a:pPr algn="ctr"/>
            <a:endParaRPr lang="ru-RU" sz="1400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1285852" y="1928802"/>
            <a:ext cx="357190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1285852" y="2500306"/>
            <a:ext cx="357190" cy="45719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1285852" y="3000372"/>
            <a:ext cx="357190" cy="45719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1285852" y="3500438"/>
            <a:ext cx="357190" cy="45719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1285852" y="4071942"/>
            <a:ext cx="357190" cy="45719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1285852" y="4643446"/>
            <a:ext cx="357190" cy="45719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285852" y="5143512"/>
            <a:ext cx="357190" cy="45719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1285852" y="5643578"/>
            <a:ext cx="357190" cy="45719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1214414" y="6286520"/>
            <a:ext cx="357190" cy="45719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858016" y="1643050"/>
            <a:ext cx="1500198" cy="150019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500826" y="3643314"/>
            <a:ext cx="2428892" cy="235745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ГУЛАГ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572008"/>
            <a:ext cx="1857388" cy="185736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215206" y="4286256"/>
            <a:ext cx="1643074" cy="178595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215206" y="1857364"/>
            <a:ext cx="1643074" cy="178595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071678"/>
            <a:ext cx="1857388" cy="1643074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ГУЛАГ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8"/>
          <a:stretch>
            <a:fillRect/>
          </a:stretch>
        </p:blipFill>
        <p:spPr>
          <a:xfrm>
            <a:off x="2143108" y="2071678"/>
            <a:ext cx="4985182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1312</Words>
  <Application>Microsoft Office PowerPoint</Application>
  <PresentationFormat>Экран (4:3)</PresentationFormat>
  <Paragraphs>143</Paragraphs>
  <Slides>43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Государственное бюджетное общеобразовательное учреждение Самарской области  средняя общеобразовательная школа с. Черный Ключ  муниципального района Клявлинский Самарской области</vt:lpstr>
      <vt:lpstr>Цели урока: </vt:lpstr>
      <vt:lpstr>Александр Иванович Солженицын</vt:lpstr>
      <vt:lpstr>Эпиграф</vt:lpstr>
      <vt:lpstr>Эпиграф</vt:lpstr>
      <vt:lpstr>Тоталитаризм</vt:lpstr>
      <vt:lpstr>Тоталитарный режим эпохи сталинизма</vt:lpstr>
      <vt:lpstr>структурные элементы тоталитарного режима эпохи сталинизма</vt:lpstr>
      <vt:lpstr>ГУЛАГ</vt:lpstr>
      <vt:lpstr>10 июня 1934 согласно Постановлению ЦИК СССР при образовании нового союзно-республиканского НКВД в его составе было образовано Главное управление исправительно-трудовых лагерей и трудовых поселений (ГУЛАГ).</vt:lpstr>
      <vt:lpstr>Презентация PowerPoint</vt:lpstr>
      <vt:lpstr>Соловецкий лагерь особого назначения (СЛОН)  </vt:lpstr>
      <vt:lpstr>Соловецкий лагерь особого назначения (СЛОН) Нормы содержания заключенных  </vt:lpstr>
      <vt:lpstr>Соловецкий лагерь особого назначения (СЛОН) </vt:lpstr>
      <vt:lpstr>Презентация PowerPoint</vt:lpstr>
      <vt:lpstr>Презентация PowerPoint</vt:lpstr>
      <vt:lpstr>Презентация PowerPoint</vt:lpstr>
      <vt:lpstr>Архипелаг ГУЛАГ</vt:lpstr>
      <vt:lpstr>Презентация PowerPoint</vt:lpstr>
      <vt:lpstr>Презентация PowerPoint</vt:lpstr>
      <vt:lpstr>Презентация PowerPoint</vt:lpstr>
      <vt:lpstr>Презентация PowerPoint</vt:lpstr>
      <vt:lpstr>В 1970 году Солженицын был удостоен Нобелевской премии по литературе за «нравственную силу, почерпнутую в традиции великой русской литературы». </vt:lpstr>
      <vt:lpstr>Варлам Тихонович Шаламов 18 июня 1907-17 января 1982 г.</vt:lpstr>
      <vt:lpstr>Тендряков Владимир Федорович (1923 - 1984) </vt:lpstr>
      <vt:lpstr>Салахов Ибрагим Низамович (1911-1998гг.)</vt:lpstr>
      <vt:lpstr>Статистика репрессии в 20-50 гг. XX в.</vt:lpstr>
      <vt:lpstr>Коллективизация</vt:lpstr>
      <vt:lpstr>Коллективизация</vt:lpstr>
      <vt:lpstr>Презентация PowerPoint</vt:lpstr>
      <vt:lpstr>Семьи Антиповых и Лазаревых</vt:lpstr>
      <vt:lpstr>Петр Поликарпович Петров 25 января 1882 – 23 января 1941 г .</vt:lpstr>
      <vt:lpstr>Л. Рубцова  1922-11.07.66</vt:lpstr>
      <vt:lpstr>Александр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 окончен. Домашнее задание.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общеобразовательное учреждение Самарской области  средняя общеобразовательная школа с. Черный Ключ  муниципального района Клявлинский Самарской области</dc:title>
  <cp:lastModifiedBy>Алексей</cp:lastModifiedBy>
  <cp:revision>39</cp:revision>
  <dcterms:modified xsi:type="dcterms:W3CDTF">2012-02-11T12:20:00Z</dcterms:modified>
</cp:coreProperties>
</file>